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MOV" ContentType="video/quicktime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41"/>
  </p:notesMasterIdLst>
  <p:sldIdLst>
    <p:sldId id="256" r:id="rId2"/>
    <p:sldId id="266" r:id="rId3"/>
    <p:sldId id="258" r:id="rId4"/>
    <p:sldId id="257" r:id="rId5"/>
    <p:sldId id="267" r:id="rId6"/>
    <p:sldId id="259" r:id="rId7"/>
    <p:sldId id="260" r:id="rId8"/>
    <p:sldId id="261" r:id="rId9"/>
    <p:sldId id="262" r:id="rId10"/>
    <p:sldId id="294" r:id="rId11"/>
    <p:sldId id="295" r:id="rId12"/>
    <p:sldId id="263" r:id="rId13"/>
    <p:sldId id="264" r:id="rId14"/>
    <p:sldId id="265" r:id="rId15"/>
    <p:sldId id="268" r:id="rId16"/>
    <p:sldId id="269" r:id="rId17"/>
    <p:sldId id="270" r:id="rId18"/>
    <p:sldId id="271" r:id="rId19"/>
    <p:sldId id="272" r:id="rId20"/>
    <p:sldId id="286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8" r:id="rId35"/>
    <p:sldId id="291" r:id="rId36"/>
    <p:sldId id="292" r:id="rId37"/>
    <p:sldId id="289" r:id="rId38"/>
    <p:sldId id="290" r:id="rId39"/>
    <p:sldId id="287" r:id="rId40"/>
  </p:sldIdLst>
  <p:sldSz cx="9144000" cy="5143500" type="screen16x9"/>
  <p:notesSz cx="6858000" cy="9144000"/>
  <p:embeddedFontLst>
    <p:embeddedFont>
      <p:font typeface="Raleway" panose="02020500000000000000" charset="0"/>
      <p:regular r:id="rId42"/>
      <p:bold r:id="rId43"/>
      <p:italic r:id="rId44"/>
      <p:boldItalic r:id="rId45"/>
    </p:embeddedFont>
    <p:embeddedFont>
      <p:font typeface="Source Sans Pro" panose="020B0503030403020204" pitchFamily="34" charset="0"/>
      <p:regular r:id="rId46"/>
      <p:bold r:id="rId47"/>
      <p:italic r:id="rId48"/>
      <p:boldItalic r:id="rId4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26" autoAdjust="0"/>
    <p:restoredTop sz="95792" autoAdjust="0"/>
  </p:normalViewPr>
  <p:slideViewPr>
    <p:cSldViewPr snapToGrid="0">
      <p:cViewPr varScale="1">
        <p:scale>
          <a:sx n="123" d="100"/>
          <a:sy n="123" d="100"/>
        </p:scale>
        <p:origin x="293" y="91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4.fntdata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3.fntdata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2.fntdata"/><Relationship Id="rId48" Type="http://schemas.openxmlformats.org/officeDocument/2006/relationships/font" Target="fonts/font7.fntdata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5.fntdata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c6f9544c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gc6f9544c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3cb2aa23f4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13cb2aa23f4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00200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3cb2aa23f4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13cb2aa23f4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9911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3a6c2ac79d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13a6c2ac79d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36a8066f7d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136a8066f7d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c6f9544c1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c6f9544c1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3b8d66d752_0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3b8d66d752_0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14892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13cb2aa23f4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13cb2aa23f4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01443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3b8d66d752_0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3b8d66d752_0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64197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3a6c2ac79d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3a6c2ac79d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13cb2aa23f4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13cb2aa23f4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13cb2aa23f4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13cb2aa23f4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663303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13cb2aa23f4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13cb2aa23f4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956784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13b8d66d752_0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13b8d66d752_0_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36a8066f7d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136a8066f7d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3cb2aa23f4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13cb2aa23f4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3a6c2ac79d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13a6c2ac79d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36a8066f7d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136a8066f7d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3dcf6b4886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13dcf6b4886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3dcf6b4886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13dcf6b4886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3dcf6b4886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13dcf6b4886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3dcf6b4886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13dcf6b4886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3b8d66d752_0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3b8d66d752_0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3dcf6b4886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13dcf6b4886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3dcf6b4886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13dcf6b4886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3dcf6b4886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3dcf6b4886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3dcf6b4886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3dcf6b4886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3b8d66d752_0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3b8d66d752_0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534194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13b8d66d752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13b8d66d752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3b8d66d752_0_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13b8d66d752_0_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13b8d66d752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13b8d66d752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13b8d66d752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13b8d66d752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13b8d66d752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13b8d66d752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3a6c2ac79d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3a6c2ac79d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13cb2aa23f4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13cb2aa23f4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69062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13cb2aa23f4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13cb2aa23f4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13b8d66d752_0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13b8d66d752_0_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36a8066f7d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136a8066f7d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3cb2aa23f4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13cb2aa23f4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80700" y="2651100"/>
            <a:ext cx="8982600" cy="24117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485875" y="264475"/>
            <a:ext cx="8183700" cy="147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485875" y="1738075"/>
            <a:ext cx="8183700" cy="86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1"/>
          <p:cNvSpPr/>
          <p:nvPr/>
        </p:nvSpPr>
        <p:spPr>
          <a:xfrm>
            <a:off x="80700" y="2651100"/>
            <a:ext cx="8982600" cy="24117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11"/>
          <p:cNvSpPr txBox="1">
            <a:spLocks noGrp="1"/>
          </p:cNvSpPr>
          <p:nvPr>
            <p:ph type="title" hasCustomPrompt="1"/>
          </p:nvPr>
        </p:nvSpPr>
        <p:spPr>
          <a:xfrm>
            <a:off x="311700" y="743001"/>
            <a:ext cx="8520600" cy="200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t>xx%</a:t>
            </a:r>
          </a:p>
        </p:txBody>
      </p:sp>
      <p:sp>
        <p:nvSpPr>
          <p:cNvPr id="50" name="Google Shape;50;p11"/>
          <p:cNvSpPr txBox="1">
            <a:spLocks noGrp="1"/>
          </p:cNvSpPr>
          <p:nvPr>
            <p:ph type="body" idx="1"/>
          </p:nvPr>
        </p:nvSpPr>
        <p:spPr>
          <a:xfrm>
            <a:off x="311700" y="2845182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1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80700" y="2651100"/>
            <a:ext cx="8982600" cy="24117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485875" y="1714500"/>
            <a:ext cx="8183700" cy="78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rgbClr val="434343"/>
        </a:solid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636800" y="80700"/>
            <a:ext cx="4426500" cy="49821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9" name="Google Shape;39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0" name="Google Shape;40;p9"/>
          <p:cNvSpPr txBox="1">
            <a:spLocks noGrp="1"/>
          </p:cNvSpPr>
          <p:nvPr>
            <p:ph type="title"/>
          </p:nvPr>
        </p:nvSpPr>
        <p:spPr>
          <a:xfrm>
            <a:off x="265500" y="1181700"/>
            <a:ext cx="4045200" cy="15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>
            <a:endParaRPr/>
          </a:p>
        </p:txBody>
      </p:sp>
      <p:sp>
        <p:nvSpPr>
          <p:cNvPr id="46" name="Google Shape;46;p10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plum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Source Sans Pro"/>
              <a:buChar char="●"/>
              <a:defRPr sz="18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■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●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■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●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Source Sans Pro"/>
              <a:buChar char="■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r" rtl="0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r" rtl="0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r" rtl="0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r" rtl="0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r" rtl="0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r" rtl="0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r" rtl="0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r" rtl="0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24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10" Type="http://schemas.openxmlformats.org/officeDocument/2006/relationships/image" Target="../media/image8.svg"/><Relationship Id="rId4" Type="http://schemas.openxmlformats.org/officeDocument/2006/relationships/image" Target="../media/image2.svg"/><Relationship Id="rId9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"/>
          <p:cNvSpPr txBox="1">
            <a:spLocks noGrp="1"/>
          </p:cNvSpPr>
          <p:nvPr>
            <p:ph type="ctrTitle"/>
          </p:nvPr>
        </p:nvSpPr>
        <p:spPr>
          <a:xfrm>
            <a:off x="485875" y="264475"/>
            <a:ext cx="8183700" cy="147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Final </a:t>
            </a:r>
            <a:r>
              <a:rPr lang="en" dirty="0"/>
              <a:t>Presentation</a:t>
            </a:r>
            <a:endParaRPr dirty="0"/>
          </a:p>
        </p:txBody>
      </p:sp>
      <p:sp>
        <p:nvSpPr>
          <p:cNvPr id="59" name="Google Shape;59;p13"/>
          <p:cNvSpPr txBox="1">
            <a:spLocks noGrp="1"/>
          </p:cNvSpPr>
          <p:nvPr>
            <p:ph type="subTitle" idx="1"/>
          </p:nvPr>
        </p:nvSpPr>
        <p:spPr>
          <a:xfrm>
            <a:off x="485875" y="1738075"/>
            <a:ext cx="8183700" cy="86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2022</a:t>
            </a:r>
            <a:r>
              <a:rPr lang="zh-TW" altLang="en-US" dirty="0"/>
              <a:t>暑期緯創之星實習生</a:t>
            </a: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中原大學資訊工程學系碩士二年級 </a:t>
            </a:r>
            <a:r>
              <a:rPr lang="en-US" altLang="zh-TW" dirty="0"/>
              <a:t>- </a:t>
            </a:r>
            <a:r>
              <a:rPr lang="en" dirty="0"/>
              <a:t>林冠良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77324CF-5F3D-4621-971E-CD45A27451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683" y="1518698"/>
            <a:ext cx="7830633" cy="3125269"/>
          </a:xfrm>
          <a:prstGeom prst="rect">
            <a:avLst/>
          </a:prstGeom>
        </p:spPr>
      </p:pic>
      <p:sp>
        <p:nvSpPr>
          <p:cNvPr id="9" name="Google Shape;99;p19">
            <a:extLst>
              <a:ext uri="{FF2B5EF4-FFF2-40B4-BE49-F238E27FC236}">
                <a16:creationId xmlns:a16="http://schemas.microsoft.com/office/drawing/2014/main" id="{EAD9E5FA-1CFC-4476-B28F-7D1AF906273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3786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Other custom functions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648842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3786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Other custom functions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D267FF8-A5DB-474C-AF5C-58B8585846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7952" y="3383276"/>
            <a:ext cx="4483216" cy="126883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516CEB7-E2DD-4726-86C9-FE3FD854F0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832" y="3383276"/>
            <a:ext cx="4097700" cy="8978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0749CF9-4747-4089-8763-6110BE8796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9857" y="1661458"/>
            <a:ext cx="4659703" cy="1430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1960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47577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Main</a:t>
            </a:r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12B52E-D700-4000-9D37-DF835CAB4D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3090" y="1311300"/>
            <a:ext cx="6197819" cy="3636862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1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47577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pic>
        <p:nvPicPr>
          <p:cNvPr id="2" name="Result">
            <a:hlinkClick r:id="" action="ppaction://media"/>
            <a:extLst>
              <a:ext uri="{FF2B5EF4-FFF2-40B4-BE49-F238E27FC236}">
                <a16:creationId xmlns:a16="http://schemas.microsoft.com/office/drawing/2014/main" id="{2739B5B6-52C8-40D5-B1D0-D6224A2E606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72756" y="1311300"/>
            <a:ext cx="6598487" cy="371164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7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431500" cy="272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Thank you for your listening</a:t>
            </a:r>
            <a:endParaRPr sz="3500"/>
          </a:p>
        </p:txBody>
      </p:sp>
      <p:sp>
        <p:nvSpPr>
          <p:cNvPr id="117" name="Google Shape;117;p22"/>
          <p:cNvSpPr txBox="1">
            <a:spLocks noGrp="1"/>
          </p:cNvSpPr>
          <p:nvPr>
            <p:ph type="body" idx="1"/>
          </p:nvPr>
        </p:nvSpPr>
        <p:spPr>
          <a:xfrm>
            <a:off x="311700" y="3536150"/>
            <a:ext cx="2808000" cy="103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2"/>
                </a:solidFill>
              </a:rPr>
              <a:t>林冠良</a:t>
            </a: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Noah_Lin@wistron.com</a:t>
            </a: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https://github.com/popshia</a:t>
            </a:r>
            <a:endParaRPr sz="16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D8E7272-9567-46F2-BEED-D1FFA0EE58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0500" y="0"/>
            <a:ext cx="51435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>
            <a:spLocks noGrp="1"/>
          </p:cNvSpPr>
          <p:nvPr>
            <p:ph type="title"/>
          </p:nvPr>
        </p:nvSpPr>
        <p:spPr>
          <a:xfrm>
            <a:off x="265500" y="1678650"/>
            <a:ext cx="4045200" cy="178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Extra</a:t>
            </a:r>
            <a:endParaRPr dirty="0"/>
          </a:p>
        </p:txBody>
      </p:sp>
      <p:sp>
        <p:nvSpPr>
          <p:cNvPr id="73" name="Google Shape;73;p15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dirty="0"/>
              <a:t>I2C_</a:t>
            </a:r>
            <a:r>
              <a:rPr lang="en-US" sz="2100" dirty="0"/>
              <a:t>Simulation</a:t>
            </a:r>
            <a:endParaRPr sz="2100" dirty="0"/>
          </a:p>
        </p:txBody>
      </p:sp>
    </p:spTree>
    <p:extLst>
      <p:ext uri="{BB962C8B-B14F-4D97-AF65-F5344CB8AC3E}">
        <p14:creationId xmlns:p14="http://schemas.microsoft.com/office/powerpoint/2010/main" val="1020059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>
            <a:spLocks noGrp="1"/>
          </p:cNvSpPr>
          <p:nvPr>
            <p:ph type="title"/>
          </p:nvPr>
        </p:nvSpPr>
        <p:spPr>
          <a:xfrm>
            <a:off x="311699" y="555600"/>
            <a:ext cx="4664337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I2C simulation</a:t>
            </a:r>
            <a:endParaRPr dirty="0"/>
          </a:p>
        </p:txBody>
      </p:sp>
      <p:sp>
        <p:nvSpPr>
          <p:cNvPr id="79" name="Google Shape;79;p16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8520412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 dirty="0"/>
              <a:t>Simulate I2C signals using GPIO</a:t>
            </a:r>
          </a:p>
          <a:p>
            <a:pPr lvl="1" indent="-330200">
              <a:spcBef>
                <a:spcPts val="0"/>
              </a:spcBef>
              <a:buClr>
                <a:srgbClr val="7F7F7F"/>
              </a:buClr>
              <a:buSzPts val="1600"/>
            </a:pPr>
            <a:r>
              <a:rPr lang="en-US" altLang="zh-TW" sz="1600" dirty="0">
                <a:solidFill>
                  <a:srgbClr val="7F7F7F"/>
                </a:solidFill>
              </a:rPr>
              <a:t>Write data to EEPROM.</a:t>
            </a:r>
          </a:p>
          <a:p>
            <a:pPr lvl="1" indent="-330200">
              <a:spcBef>
                <a:spcPts val="0"/>
              </a:spcBef>
              <a:buClr>
                <a:srgbClr val="7F7F7F"/>
              </a:buClr>
              <a:buSzPts val="1600"/>
            </a:pPr>
            <a:r>
              <a:rPr lang="en-US" altLang="zh-TW" sz="1600" dirty="0">
                <a:solidFill>
                  <a:srgbClr val="7F7F7F"/>
                </a:solidFill>
              </a:rPr>
              <a:t>Read data to EEPROM.</a:t>
            </a:r>
          </a:p>
          <a:p>
            <a:pPr lvl="1" indent="-330200">
              <a:spcBef>
                <a:spcPts val="0"/>
              </a:spcBef>
              <a:buClr>
                <a:srgbClr val="7F7F7F"/>
              </a:buClr>
              <a:buSzPts val="1600"/>
            </a:pPr>
            <a:r>
              <a:rPr lang="en-US" altLang="zh-TW" sz="1600" dirty="0">
                <a:solidFill>
                  <a:srgbClr val="7F7F7F"/>
                </a:solidFill>
              </a:rPr>
              <a:t>Data size should be at least 8 Byte.</a:t>
            </a:r>
          </a:p>
        </p:txBody>
      </p:sp>
    </p:spTree>
    <p:extLst>
      <p:ext uri="{BB962C8B-B14F-4D97-AF65-F5344CB8AC3E}">
        <p14:creationId xmlns:p14="http://schemas.microsoft.com/office/powerpoint/2010/main" val="29327867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>
            <a:spLocks noGrp="1"/>
          </p:cNvSpPr>
          <p:nvPr>
            <p:ph type="title"/>
          </p:nvPr>
        </p:nvSpPr>
        <p:spPr>
          <a:xfrm>
            <a:off x="265500" y="1678650"/>
            <a:ext cx="4045200" cy="178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Implementation</a:t>
            </a:r>
            <a:endParaRPr dirty="0"/>
          </a:p>
        </p:txBody>
      </p:sp>
      <p:sp>
        <p:nvSpPr>
          <p:cNvPr id="73" name="Google Shape;73;p15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dirty="0"/>
              <a:t>I2C_Simulation</a:t>
            </a:r>
            <a:endParaRPr sz="2100" dirty="0"/>
          </a:p>
        </p:txBody>
      </p:sp>
    </p:spTree>
    <p:extLst>
      <p:ext uri="{BB962C8B-B14F-4D97-AF65-F5344CB8AC3E}">
        <p14:creationId xmlns:p14="http://schemas.microsoft.com/office/powerpoint/2010/main" val="27823818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83AF024-953C-4B29-BAB3-345F56B7FC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9836" y="313626"/>
            <a:ext cx="4022464" cy="301684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64" name="Google Shape;64;p14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3786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Circuit</a:t>
            </a:r>
            <a:endParaRPr/>
          </a:p>
        </p:txBody>
      </p:sp>
      <p:sp>
        <p:nvSpPr>
          <p:cNvPr id="65" name="Google Shape;65;p14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35244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 dirty="0"/>
              <a:t>E0, E1, E2 and VCC connected to 3V3 in series.</a:t>
            </a:r>
            <a:endParaRPr sz="1600"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 dirty="0"/>
              <a:t>VSS and WC connected to GND.</a:t>
            </a:r>
            <a:endParaRPr sz="1600"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 dirty="0"/>
              <a:t>SCL connected to </a:t>
            </a:r>
            <a:r>
              <a:rPr lang="en-US" sz="1600" dirty="0"/>
              <a:t>PB8</a:t>
            </a:r>
            <a:r>
              <a:rPr lang="en" sz="1600" dirty="0"/>
              <a:t>.</a:t>
            </a:r>
          </a:p>
          <a:p>
            <a:pPr lvl="1" indent="-330200">
              <a:spcBef>
                <a:spcPts val="0"/>
              </a:spcBef>
              <a:buClr>
                <a:srgbClr val="7F7F7F"/>
              </a:buClr>
              <a:buSzPts val="1600"/>
            </a:pPr>
            <a:r>
              <a:rPr lang="en-US" altLang="zh-TW" sz="1600" dirty="0">
                <a:solidFill>
                  <a:srgbClr val="7F7F7F"/>
                </a:solidFill>
              </a:rPr>
              <a:t>Pull up with 4.7kΩ resistor</a:t>
            </a:r>
            <a:endParaRPr sz="1600"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 dirty="0"/>
              <a:t>SDA connected to </a:t>
            </a:r>
            <a:r>
              <a:rPr lang="en-US" sz="1600" dirty="0"/>
              <a:t>PB9</a:t>
            </a:r>
            <a:r>
              <a:rPr lang="en" sz="1600" dirty="0"/>
              <a:t>.</a:t>
            </a:r>
          </a:p>
          <a:p>
            <a:pPr lvl="1" indent="-330200">
              <a:spcBef>
                <a:spcPts val="0"/>
              </a:spcBef>
              <a:buClr>
                <a:srgbClr val="7F7F7F"/>
              </a:buClr>
              <a:buSzPts val="1600"/>
            </a:pPr>
            <a:r>
              <a:rPr lang="en-US" altLang="zh-TW" sz="1600" dirty="0">
                <a:solidFill>
                  <a:srgbClr val="7F7F7F"/>
                </a:solidFill>
              </a:rPr>
              <a:t>Pull up with 4.7kΩ resistor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endParaRPr sz="1600" dirty="0"/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60233" y="3306022"/>
            <a:ext cx="2481863" cy="1611754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3786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Enable each interface</a:t>
            </a:r>
            <a:endParaRPr/>
          </a:p>
        </p:txBody>
      </p:sp>
      <p:sp>
        <p:nvSpPr>
          <p:cNvPr id="79" name="Google Shape;79;p16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38688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 dirty="0"/>
              <a:t>PB8 (</a:t>
            </a:r>
            <a:r>
              <a:rPr lang="en-US" sz="1600" dirty="0"/>
              <a:t>SCL)</a:t>
            </a:r>
            <a:endParaRPr sz="1600" dirty="0"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US" sz="1600" dirty="0"/>
              <a:t>GPIO output level: High</a:t>
            </a:r>
          </a:p>
          <a:p>
            <a: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US" sz="1600" dirty="0"/>
              <a:t>GPIO mode: Open Drain</a:t>
            </a:r>
            <a:endParaRPr sz="1600"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 dirty="0"/>
              <a:t>PB9 (SDA)</a:t>
            </a:r>
            <a:endParaRPr sz="1600" dirty="0"/>
          </a:p>
          <a:p>
            <a:pPr lvl="1" indent="-330200">
              <a:spcBef>
                <a:spcPts val="0"/>
              </a:spcBef>
              <a:buSzPts val="1600"/>
            </a:pPr>
            <a:r>
              <a:rPr lang="en-US" altLang="zh-TW" sz="1600" dirty="0"/>
              <a:t>GPIO output level: High</a:t>
            </a:r>
          </a:p>
          <a:p>
            <a:pPr lvl="1" indent="-330200">
              <a:spcBef>
                <a:spcPts val="0"/>
              </a:spcBef>
              <a:buSzPts val="1600"/>
            </a:pPr>
            <a:r>
              <a:rPr lang="en-US" altLang="zh-TW" sz="1600" dirty="0"/>
              <a:t>GPIO mode: Open Drain</a:t>
            </a:r>
          </a:p>
          <a:p>
            <a:pPr lvl="0" indent="-330200">
              <a:buSzPts val="1600"/>
            </a:pPr>
            <a:r>
              <a:rPr lang="en-US" altLang="zh-TW" sz="1600" dirty="0"/>
              <a:t>TIM1</a:t>
            </a:r>
          </a:p>
          <a:p>
            <a:pPr lvl="1" indent="-330200">
              <a:spcBef>
                <a:spcPts val="0"/>
              </a:spcBef>
              <a:buSzPts val="1600"/>
            </a:pPr>
            <a:r>
              <a:rPr lang="en-US" altLang="zh-TW" sz="1600" dirty="0"/>
              <a:t>Prescaler: 16-1 (1 tick per us)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7192C9-D5C9-40B5-9480-4AE1EED6AB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4424" y="2227873"/>
            <a:ext cx="3428357" cy="265133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A8CF35B-1B40-4EDE-B850-A8D631E910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7522" y="843118"/>
            <a:ext cx="4732785" cy="138475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3786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Final integration</a:t>
            </a:r>
            <a:endParaRPr dirty="0"/>
          </a:p>
        </p:txBody>
      </p:sp>
      <p:sp>
        <p:nvSpPr>
          <p:cNvPr id="79" name="Google Shape;79;p16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42603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 dirty="0"/>
              <a:t>Send brightness commands to MCU through UART (e.g. Bright 095).</a:t>
            </a:r>
          </a:p>
          <a:p>
            <a:pPr lvl="1" indent="-330200">
              <a:spcBef>
                <a:spcPts val="0"/>
              </a:spcBef>
              <a:buClr>
                <a:srgbClr val="7F7F7F"/>
              </a:buClr>
              <a:buSzPts val="1600"/>
            </a:pPr>
            <a:r>
              <a:rPr lang="en-US" altLang="zh-TW" sz="1600" dirty="0">
                <a:solidFill>
                  <a:srgbClr val="7F7F7F"/>
                </a:solidFill>
              </a:rPr>
              <a:t>Return “Success” if valid value</a:t>
            </a:r>
          </a:p>
          <a:p>
            <a:pPr lvl="1" indent="-330200">
              <a:spcBef>
                <a:spcPts val="0"/>
              </a:spcBef>
              <a:buClr>
                <a:srgbClr val="7F7F7F"/>
              </a:buClr>
              <a:buSzPts val="1600"/>
            </a:pPr>
            <a:r>
              <a:rPr lang="en-US" altLang="zh-TW" sz="1600" dirty="0">
                <a:solidFill>
                  <a:srgbClr val="7F7F7F"/>
                </a:solidFill>
              </a:rPr>
              <a:t>Else “Fail”.</a:t>
            </a:r>
            <a:endParaRPr lang="en-US" sz="1600" dirty="0"/>
          </a:p>
          <a:p>
            <a:pPr indent="-330200">
              <a:buClr>
                <a:srgbClr val="7F7F7F"/>
              </a:buClr>
              <a:buSzPts val="1600"/>
            </a:pPr>
            <a:r>
              <a:rPr lang="en-US" altLang="zh-TW" sz="1600" dirty="0">
                <a:solidFill>
                  <a:srgbClr val="7F7F7F"/>
                </a:solidFill>
              </a:rPr>
              <a:t>Store the brightness value in EEPROM through I2C.</a:t>
            </a:r>
          </a:p>
          <a:p>
            <a:pPr indent="-330200">
              <a:buClr>
                <a:srgbClr val="7F7F7F"/>
              </a:buClr>
              <a:buSzPts val="1600"/>
            </a:pPr>
            <a:r>
              <a:rPr lang="en-US" altLang="zh-TW" sz="1600" dirty="0">
                <a:solidFill>
                  <a:srgbClr val="7F7F7F"/>
                </a:solidFill>
              </a:rPr>
              <a:t>Retrieve the brightness value from EEPROM automatically each time the program restarts and set the brightness of LD4.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endParaRPr lang="en-US" sz="1600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E574AFE8-16FB-4739-B7D5-3D20AFC0D841}"/>
              </a:ext>
            </a:extLst>
          </p:cNvPr>
          <p:cNvCxnSpPr>
            <a:cxnSpLocks/>
            <a:stCxn id="24" idx="3"/>
            <a:endCxn id="26" idx="1"/>
          </p:cNvCxnSpPr>
          <p:nvPr/>
        </p:nvCxnSpPr>
        <p:spPr>
          <a:xfrm flipV="1">
            <a:off x="5388399" y="2080190"/>
            <a:ext cx="865155" cy="14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1987B95-E234-4696-AA1F-08FC75585715}"/>
              </a:ext>
            </a:extLst>
          </p:cNvPr>
          <p:cNvSpPr txBox="1"/>
          <p:nvPr/>
        </p:nvSpPr>
        <p:spPr>
          <a:xfrm>
            <a:off x="5457305" y="2094527"/>
            <a:ext cx="7308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/>
              <a:t>UART</a:t>
            </a:r>
            <a:endParaRPr lang="zh-TW" altLang="en-US" sz="12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FDEC4A2-06C5-4520-9980-5574D15DE2E0}"/>
              </a:ext>
            </a:extLst>
          </p:cNvPr>
          <p:cNvSpPr txBox="1"/>
          <p:nvPr/>
        </p:nvSpPr>
        <p:spPr>
          <a:xfrm>
            <a:off x="5356789" y="1604188"/>
            <a:ext cx="9318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/>
              <a:t>User</a:t>
            </a:r>
          </a:p>
          <a:p>
            <a:pPr algn="ctr"/>
            <a:r>
              <a:rPr lang="en-US" altLang="zh-TW" sz="1200" dirty="0"/>
              <a:t>Command</a:t>
            </a:r>
            <a:endParaRPr lang="zh-TW" altLang="en-US" sz="1200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FB48961-5698-417E-BA63-C5F9944F3E2F}"/>
              </a:ext>
            </a:extLst>
          </p:cNvPr>
          <p:cNvCxnSpPr>
            <a:cxnSpLocks/>
            <a:stCxn id="26" idx="3"/>
            <a:endCxn id="28" idx="1"/>
          </p:cNvCxnSpPr>
          <p:nvPr/>
        </p:nvCxnSpPr>
        <p:spPr>
          <a:xfrm>
            <a:off x="7167954" y="2080190"/>
            <a:ext cx="85997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A4F58AC7-6E75-4F53-AA66-B76A277CA8E9}"/>
              </a:ext>
            </a:extLst>
          </p:cNvPr>
          <p:cNvSpPr txBox="1"/>
          <p:nvPr/>
        </p:nvSpPr>
        <p:spPr>
          <a:xfrm>
            <a:off x="7275541" y="2094527"/>
            <a:ext cx="7308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/>
              <a:t>I2C</a:t>
            </a:r>
            <a:endParaRPr lang="zh-TW" altLang="en-US" sz="12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E96A2E8-2DAD-44CC-A3BB-BF7422D58F1D}"/>
              </a:ext>
            </a:extLst>
          </p:cNvPr>
          <p:cNvSpPr txBox="1"/>
          <p:nvPr/>
        </p:nvSpPr>
        <p:spPr>
          <a:xfrm>
            <a:off x="7175025" y="1604187"/>
            <a:ext cx="9318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/>
              <a:t>Brightness</a:t>
            </a:r>
          </a:p>
          <a:p>
            <a:pPr algn="ctr"/>
            <a:r>
              <a:rPr lang="en-US" altLang="zh-TW" sz="1200" dirty="0"/>
              <a:t>Value</a:t>
            </a:r>
            <a:endParaRPr lang="zh-TW" altLang="en-US" sz="1200" dirty="0"/>
          </a:p>
        </p:txBody>
      </p:sp>
      <p:pic>
        <p:nvPicPr>
          <p:cNvPr id="24" name="Graphic 23" descr="Laptop">
            <a:extLst>
              <a:ext uri="{FF2B5EF4-FFF2-40B4-BE49-F238E27FC236}">
                <a16:creationId xmlns:a16="http://schemas.microsoft.com/office/drawing/2014/main" id="{9B51FC29-3AA5-42FD-A0AF-DBDE7B9366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73999" y="1623138"/>
            <a:ext cx="914400" cy="914400"/>
          </a:xfrm>
          <a:prstGeom prst="rect">
            <a:avLst/>
          </a:prstGeom>
        </p:spPr>
      </p:pic>
      <p:pic>
        <p:nvPicPr>
          <p:cNvPr id="26" name="Graphic 25" descr="Processor">
            <a:extLst>
              <a:ext uri="{FF2B5EF4-FFF2-40B4-BE49-F238E27FC236}">
                <a16:creationId xmlns:a16="http://schemas.microsoft.com/office/drawing/2014/main" id="{02151E3F-484C-43C1-BC9A-B5DD71921B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253554" y="1622990"/>
            <a:ext cx="914400" cy="914400"/>
          </a:xfrm>
          <a:prstGeom prst="rect">
            <a:avLst/>
          </a:prstGeom>
        </p:spPr>
      </p:pic>
      <p:pic>
        <p:nvPicPr>
          <p:cNvPr id="28" name="Graphic 27" descr="Database">
            <a:extLst>
              <a:ext uri="{FF2B5EF4-FFF2-40B4-BE49-F238E27FC236}">
                <a16:creationId xmlns:a16="http://schemas.microsoft.com/office/drawing/2014/main" id="{354BC10E-10BC-4DEF-A24F-A74A11E7DF6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027933" y="1622990"/>
            <a:ext cx="914400" cy="914400"/>
          </a:xfrm>
          <a:prstGeom prst="rect">
            <a:avLst/>
          </a:prstGeom>
        </p:spPr>
      </p:pic>
      <p:pic>
        <p:nvPicPr>
          <p:cNvPr id="30" name="Graphic 29" descr="Lightbulb and gear">
            <a:extLst>
              <a:ext uri="{FF2B5EF4-FFF2-40B4-BE49-F238E27FC236}">
                <a16:creationId xmlns:a16="http://schemas.microsoft.com/office/drawing/2014/main" id="{2BC78AB8-FF3B-465D-9DC7-BC587AD98D7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260625" y="3311979"/>
            <a:ext cx="914400" cy="914400"/>
          </a:xfrm>
          <a:prstGeom prst="rect">
            <a:avLst/>
          </a:prstGeom>
        </p:spPr>
      </p:pic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7940B30-EEC8-4839-BAB2-1AC798E8EA5B}"/>
              </a:ext>
            </a:extLst>
          </p:cNvPr>
          <p:cNvCxnSpPr>
            <a:cxnSpLocks/>
            <a:stCxn id="26" idx="2"/>
            <a:endCxn id="30" idx="0"/>
          </p:cNvCxnSpPr>
          <p:nvPr/>
        </p:nvCxnSpPr>
        <p:spPr>
          <a:xfrm>
            <a:off x="6710754" y="2537390"/>
            <a:ext cx="7071" cy="77458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124B9A94-B204-4FD1-8789-9855180D10B1}"/>
              </a:ext>
            </a:extLst>
          </p:cNvPr>
          <p:cNvSpPr txBox="1"/>
          <p:nvPr/>
        </p:nvSpPr>
        <p:spPr>
          <a:xfrm>
            <a:off x="6636316" y="2786311"/>
            <a:ext cx="13700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/>
              <a:t>GPIO (PWM)</a:t>
            </a:r>
            <a:endParaRPr lang="zh-TW" altLang="en-US" sz="12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B8689B6-99B7-4131-A02F-1A8A7D79A1A5}"/>
              </a:ext>
            </a:extLst>
          </p:cNvPr>
          <p:cNvSpPr txBox="1"/>
          <p:nvPr/>
        </p:nvSpPr>
        <p:spPr>
          <a:xfrm>
            <a:off x="4572000" y="1327188"/>
            <a:ext cx="7308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/>
              <a:t>NB</a:t>
            </a:r>
            <a:endParaRPr lang="zh-TW" altLang="en-US" sz="12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1526A06-81D9-4F4B-BE05-60B7895CA8B8}"/>
              </a:ext>
            </a:extLst>
          </p:cNvPr>
          <p:cNvSpPr txBox="1"/>
          <p:nvPr/>
        </p:nvSpPr>
        <p:spPr>
          <a:xfrm>
            <a:off x="6339585" y="1327188"/>
            <a:ext cx="7308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/>
              <a:t>STM32</a:t>
            </a:r>
            <a:endParaRPr lang="zh-TW" altLang="en-US" sz="12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AD11DDA-5EB9-43E1-8619-E5C71A4BB693}"/>
              </a:ext>
            </a:extLst>
          </p:cNvPr>
          <p:cNvSpPr txBox="1"/>
          <p:nvPr/>
        </p:nvSpPr>
        <p:spPr>
          <a:xfrm>
            <a:off x="8033442" y="1328532"/>
            <a:ext cx="9088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/>
              <a:t>EEPROM</a:t>
            </a:r>
            <a:endParaRPr lang="zh-TW" altLang="en-US" sz="12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B38581F-B26B-433C-AB81-1B68A45B9DE0}"/>
              </a:ext>
            </a:extLst>
          </p:cNvPr>
          <p:cNvSpPr txBox="1"/>
          <p:nvPr/>
        </p:nvSpPr>
        <p:spPr>
          <a:xfrm>
            <a:off x="6339585" y="4227089"/>
            <a:ext cx="7308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/>
              <a:t>LD2</a:t>
            </a:r>
            <a:endParaRPr lang="zh-TW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4187213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3786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Set the pins</a:t>
            </a:r>
            <a:endParaRPr dirty="0"/>
          </a:p>
        </p:txBody>
      </p:sp>
      <p:sp>
        <p:nvSpPr>
          <p:cNvPr id="79" name="Google Shape;79;p16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38688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 dirty="0"/>
              <a:t>P</a:t>
            </a:r>
            <a:r>
              <a:rPr lang="en-US" sz="1600" dirty="0"/>
              <a:t>B9</a:t>
            </a:r>
            <a:endParaRPr sz="1600" dirty="0"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US" sz="1600" dirty="0"/>
              <a:t>GPIO_Output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 dirty="0"/>
              <a:t>PB8</a:t>
            </a:r>
            <a:endParaRPr sz="1600" dirty="0"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 dirty="0"/>
              <a:t>GPIO_Output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D4C569-A04C-49F5-BF45-B416F6FFC7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8984" y="1113846"/>
            <a:ext cx="6353316" cy="2915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7346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41652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Initialize variables</a:t>
            </a:r>
            <a:endParaRPr/>
          </a:p>
        </p:txBody>
      </p:sp>
      <p:pic>
        <p:nvPicPr>
          <p:cNvPr id="88" name="Google Shape;8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1987" y="1939550"/>
            <a:ext cx="8020025" cy="23176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8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53076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Delay (using Timer)</a:t>
            </a:r>
            <a:endParaRPr/>
          </a:p>
        </p:txBody>
      </p:sp>
      <p:pic>
        <p:nvPicPr>
          <p:cNvPr id="94" name="Google Shape;9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7325" y="2256725"/>
            <a:ext cx="7529351" cy="144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46959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Set SDA Directions</a:t>
            </a:r>
            <a:endParaRPr/>
          </a:p>
        </p:txBody>
      </p:sp>
      <p:pic>
        <p:nvPicPr>
          <p:cNvPr id="100" name="Google Shape;10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6588" y="1311300"/>
            <a:ext cx="4650826" cy="352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55002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Set SCL/SDA and Read SDA pin</a:t>
            </a:r>
            <a:endParaRPr/>
          </a:p>
        </p:txBody>
      </p:sp>
      <p:pic>
        <p:nvPicPr>
          <p:cNvPr id="106" name="Google Shape;10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3400" y="1407050"/>
            <a:ext cx="4757204" cy="352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1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47577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I2C Start/Stop Routine</a:t>
            </a:r>
            <a:endParaRPr/>
          </a:p>
        </p:txBody>
      </p:sp>
      <p:pic>
        <p:nvPicPr>
          <p:cNvPr id="112" name="Google Shape;11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67075" y="1311300"/>
            <a:ext cx="2609841" cy="3649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2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55002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Wait ACK</a:t>
            </a:r>
            <a:endParaRPr/>
          </a:p>
        </p:txBody>
      </p:sp>
      <p:pic>
        <p:nvPicPr>
          <p:cNvPr id="118" name="Google Shape;11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6138" y="1311300"/>
            <a:ext cx="3831724" cy="352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3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55002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Send ACK/NACK</a:t>
            </a:r>
            <a:endParaRPr/>
          </a:p>
        </p:txBody>
      </p:sp>
      <p:pic>
        <p:nvPicPr>
          <p:cNvPr id="124" name="Google Shape;12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67275" y="1311302"/>
            <a:ext cx="2209450" cy="3674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4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55002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Send a byte of data</a:t>
            </a:r>
            <a:endParaRPr/>
          </a:p>
        </p:txBody>
      </p:sp>
      <p:pic>
        <p:nvPicPr>
          <p:cNvPr id="130" name="Google Shape;13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6175" y="1311300"/>
            <a:ext cx="3651653" cy="352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5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55002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Read a byte of data</a:t>
            </a:r>
            <a:endParaRPr/>
          </a:p>
        </p:txBody>
      </p:sp>
      <p:pic>
        <p:nvPicPr>
          <p:cNvPr id="136" name="Google Shape;13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7550" y="1223575"/>
            <a:ext cx="2328900" cy="3778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>
            <a:spLocks noGrp="1"/>
          </p:cNvSpPr>
          <p:nvPr>
            <p:ph type="title"/>
          </p:nvPr>
        </p:nvSpPr>
        <p:spPr>
          <a:xfrm>
            <a:off x="265500" y="1678650"/>
            <a:ext cx="4045200" cy="178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Implementation</a:t>
            </a:r>
            <a:endParaRPr dirty="0"/>
          </a:p>
        </p:txBody>
      </p:sp>
      <p:sp>
        <p:nvSpPr>
          <p:cNvPr id="73" name="Google Shape;73;p15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Final_Integration</a:t>
            </a:r>
            <a:endParaRPr sz="21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6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55002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Write an array of data through I2C</a:t>
            </a:r>
            <a:endParaRPr/>
          </a:p>
        </p:txBody>
      </p:sp>
      <p:pic>
        <p:nvPicPr>
          <p:cNvPr id="142" name="Google Shape;14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7063" y="1311300"/>
            <a:ext cx="5589870" cy="352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55002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Read an array of data from I2C</a:t>
            </a:r>
            <a:endParaRPr/>
          </a:p>
        </p:txBody>
      </p:sp>
      <p:pic>
        <p:nvPicPr>
          <p:cNvPr id="148" name="Google Shape;14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2500" y="1311300"/>
            <a:ext cx="5378991" cy="3527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8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55002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Main</a:t>
            </a:r>
            <a:endParaRPr/>
          </a:p>
        </p:txBody>
      </p:sp>
      <p:pic>
        <p:nvPicPr>
          <p:cNvPr id="154" name="Google Shape;15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7400" y="1939525"/>
            <a:ext cx="6889200" cy="1834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55002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</a:t>
            </a:r>
            <a:endParaRPr/>
          </a:p>
        </p:txBody>
      </p:sp>
      <p:pic>
        <p:nvPicPr>
          <p:cNvPr id="160" name="Google Shape;16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5225" y="1311300"/>
            <a:ext cx="7793549" cy="3527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>
            <a:spLocks noGrp="1"/>
          </p:cNvSpPr>
          <p:nvPr>
            <p:ph type="title"/>
          </p:nvPr>
        </p:nvSpPr>
        <p:spPr>
          <a:xfrm>
            <a:off x="265500" y="1678650"/>
            <a:ext cx="4045200" cy="178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Protocols</a:t>
            </a:r>
            <a:endParaRPr dirty="0"/>
          </a:p>
        </p:txBody>
      </p:sp>
      <p:sp>
        <p:nvSpPr>
          <p:cNvPr id="73" name="Google Shape;73;p15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dirty="0"/>
              <a:t>What I learned in these two months</a:t>
            </a:r>
            <a:endParaRPr sz="2100" dirty="0"/>
          </a:p>
        </p:txBody>
      </p:sp>
    </p:spTree>
    <p:extLst>
      <p:ext uri="{BB962C8B-B14F-4D97-AF65-F5344CB8AC3E}">
        <p14:creationId xmlns:p14="http://schemas.microsoft.com/office/powerpoint/2010/main" val="34221597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635137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General-purpose input/output (</a:t>
            </a:r>
            <a:r>
              <a:rPr lang="en" dirty="0"/>
              <a:t>GPI</a:t>
            </a:r>
            <a:r>
              <a:rPr lang="en-US" dirty="0"/>
              <a:t>O)</a:t>
            </a:r>
            <a:endParaRPr dirty="0"/>
          </a:p>
        </p:txBody>
      </p:sp>
      <p:sp>
        <p:nvSpPr>
          <p:cNvPr id="71" name="Google Shape;71;p15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45102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 dirty="0"/>
              <a:t>Input</a:t>
            </a:r>
            <a:endParaRPr sz="1600" dirty="0"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 dirty="0"/>
              <a:t>Floating</a:t>
            </a:r>
            <a:endParaRPr sz="1600" dirty="0"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 dirty="0"/>
              <a:t>Pull-up/down</a:t>
            </a:r>
            <a:endParaRPr sz="1600"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 dirty="0"/>
              <a:t>Output</a:t>
            </a:r>
            <a:endParaRPr sz="1600" dirty="0"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 dirty="0"/>
              <a:t>Push-pull</a:t>
            </a:r>
            <a:endParaRPr sz="1600" dirty="0"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 dirty="0"/>
              <a:t>Open drain</a:t>
            </a:r>
            <a:endParaRPr sz="1600"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 dirty="0"/>
              <a:t>Alternativ</a:t>
            </a:r>
            <a:r>
              <a:rPr lang="en-US" sz="1600" dirty="0"/>
              <a:t>e</a:t>
            </a:r>
            <a:r>
              <a:rPr lang="en" sz="1600" dirty="0"/>
              <a:t> functions(PWM, Timer, UART…etc)</a:t>
            </a:r>
            <a:endParaRPr sz="1600"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 dirty="0"/>
              <a:t>Analog</a:t>
            </a:r>
            <a:endParaRPr sz="1600" dirty="0"/>
          </a:p>
        </p:txBody>
      </p:sp>
      <p:pic>
        <p:nvPicPr>
          <p:cNvPr id="72" name="Google Shape;7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0725" y="1159663"/>
            <a:ext cx="4017301" cy="2824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8496600" cy="355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 dirty="0"/>
              <a:t>Counter max values depends on the bit amount of a timer, if a timer is 8-bit, then it counts from 0-255, then creates an interrupt and resets to 0, over and over.</a:t>
            </a:r>
            <a:endParaRPr sz="1600"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 dirty="0"/>
              <a:t>Prescaler</a:t>
            </a:r>
            <a:endParaRPr sz="1600" dirty="0"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 dirty="0"/>
              <a:t>How fast a timer counts</a:t>
            </a:r>
            <a:endParaRPr sz="1600"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 dirty="0"/>
              <a:t>Counter Period</a:t>
            </a:r>
            <a:endParaRPr sz="1600" dirty="0"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 dirty="0"/>
              <a:t>When does a timer reset</a:t>
            </a:r>
            <a:endParaRPr sz="1600"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 dirty="0"/>
              <a:t>Common hardware functions</a:t>
            </a:r>
            <a:endParaRPr sz="1600" dirty="0"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 dirty="0"/>
              <a:t>Output compare (OC): toggle a pin when a timer reaches a certain value</a:t>
            </a:r>
            <a:endParaRPr sz="1600" dirty="0"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 dirty="0"/>
              <a:t>Input capture (IC): measure the number of counts of a timer between events on a pin</a:t>
            </a:r>
            <a:endParaRPr sz="1600" dirty="0"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 dirty="0"/>
              <a:t>Pulse width modulation (PWM): toggle a pin when a timer reaches a certain value and on rollover. By adjusting the on versus off time (duty cycle), can effectively control the amount of electrical power going to another device.</a:t>
            </a:r>
            <a:endParaRPr sz="1600" dirty="0"/>
          </a:p>
        </p:txBody>
      </p:sp>
      <p:sp>
        <p:nvSpPr>
          <p:cNvPr id="156" name="Google Shape;156;p2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3786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Timer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>
            <a:spLocks noGrp="1"/>
          </p:cNvSpPr>
          <p:nvPr>
            <p:ph type="title"/>
          </p:nvPr>
        </p:nvSpPr>
        <p:spPr>
          <a:xfrm>
            <a:off x="311699" y="555600"/>
            <a:ext cx="4693901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Analog Digital Converter (</a:t>
            </a:r>
            <a:r>
              <a:rPr lang="en-US" dirty="0"/>
              <a:t>ADC)</a:t>
            </a:r>
            <a:endParaRPr dirty="0"/>
          </a:p>
        </p:txBody>
      </p:sp>
      <p:sp>
        <p:nvSpPr>
          <p:cNvPr id="71" name="Google Shape;71;p15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42603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Sampling rate: how long does the signal gets converted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Resolution: how precise does the signal gets converted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Modes:</a:t>
            </a:r>
            <a:endParaRPr sz="1600"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Single Conversion Mode</a:t>
            </a:r>
            <a:endParaRPr sz="1600"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Continuous Conversion Mode</a:t>
            </a:r>
            <a:endParaRPr sz="1600"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Scan Mode</a:t>
            </a:r>
            <a:endParaRPr sz="1600"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Discontinuous Mode</a:t>
            </a:r>
            <a:endParaRPr sz="1600"/>
          </a:p>
        </p:txBody>
      </p:sp>
      <p:pic>
        <p:nvPicPr>
          <p:cNvPr id="72" name="Google Shape;7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9075" y="2132690"/>
            <a:ext cx="4693901" cy="1624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85392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Universal Asynchronous Receiver/Transmitter (</a:t>
            </a:r>
            <a:r>
              <a:rPr lang="en-US" dirty="0"/>
              <a:t>UART)</a:t>
            </a:r>
            <a:endParaRPr dirty="0"/>
          </a:p>
        </p:txBody>
      </p:sp>
      <p:sp>
        <p:nvSpPr>
          <p:cNvPr id="84" name="Google Shape;84;p1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84966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 dirty="0"/>
              <a:t>Transmit data asynchronously.</a:t>
            </a:r>
            <a:endParaRPr sz="1600"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 dirty="0"/>
              <a:t>Adds start and stop bits to the data packet being transferred.</a:t>
            </a:r>
            <a:endParaRPr sz="1600"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 dirty="0"/>
              <a:t>Two UARTs communicate directly with each other.</a:t>
            </a:r>
            <a:endParaRPr sz="1600"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 dirty="0"/>
              <a:t>Transmit process</a:t>
            </a:r>
            <a:endParaRPr sz="1600" dirty="0"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 dirty="0"/>
              <a:t>Transmitting UART converts parallel data from a device into serial form.</a:t>
            </a:r>
            <a:endParaRPr sz="1600" dirty="0"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 dirty="0"/>
              <a:t>Transmits it in serial to the receiving UART.</a:t>
            </a:r>
            <a:endParaRPr sz="1600" dirty="0"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 dirty="0"/>
              <a:t>Then converts the serial data back into parallel data for the receiving device.</a:t>
            </a:r>
            <a:endParaRPr sz="1600" dirty="0"/>
          </a:p>
        </p:txBody>
      </p:sp>
      <p:pic>
        <p:nvPicPr>
          <p:cNvPr id="1026" name="Picture 2" descr="5-Min Tutorial: Gaining Root via UART – B-sides">
            <a:extLst>
              <a:ext uri="{FF2B5EF4-FFF2-40B4-BE49-F238E27FC236}">
                <a16:creationId xmlns:a16="http://schemas.microsoft.com/office/drawing/2014/main" id="{C1BCA56C-148E-4094-8420-6FB9C3DBAE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0826" y="3433365"/>
            <a:ext cx="3502348" cy="1632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6549844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Inter-Integrated Circuit (</a:t>
            </a:r>
            <a:r>
              <a:rPr lang="en-US" dirty="0"/>
              <a:t>I2C)</a:t>
            </a:r>
            <a:endParaRPr dirty="0"/>
          </a:p>
        </p:txBody>
      </p:sp>
      <p:sp>
        <p:nvSpPr>
          <p:cNvPr id="71" name="Google Shape;71;p15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84639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 dirty="0"/>
              <a:t>Uses only two bidirectional open-collector or open-drain lines.</a:t>
            </a:r>
            <a:endParaRPr sz="1600" dirty="0"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 dirty="0"/>
              <a:t>Serial data line (SDA) </a:t>
            </a:r>
            <a:r>
              <a:rPr lang="en-US" sz="1600" dirty="0"/>
              <a:t>and </a:t>
            </a:r>
            <a:r>
              <a:rPr lang="en" sz="1600" dirty="0"/>
              <a:t>Serial clock line (SCL)</a:t>
            </a:r>
            <a:endParaRPr sz="1600" dirty="0"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 dirty="0"/>
              <a:t>Pulled up with resistors.</a:t>
            </a:r>
            <a:endParaRPr sz="1600"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 dirty="0"/>
              <a:t>7-bit address space</a:t>
            </a:r>
            <a:r>
              <a:rPr lang="en-US" sz="1600" dirty="0"/>
              <a:t> and </a:t>
            </a:r>
            <a:r>
              <a:rPr lang="en" sz="1600" dirty="0"/>
              <a:t>1 byte(8-bit) data frame</a:t>
            </a:r>
            <a:endParaRPr sz="1600"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 dirty="0"/>
              <a:t>Speed</a:t>
            </a:r>
            <a:endParaRPr sz="1600" dirty="0"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 dirty="0"/>
              <a:t>Standard mode: 100 kbit/s</a:t>
            </a:r>
            <a:endParaRPr sz="1600" dirty="0"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 dirty="0"/>
              <a:t>Fast mode: 400 kbit/s</a:t>
            </a:r>
            <a:endParaRPr sz="1600" dirty="0"/>
          </a:p>
        </p:txBody>
      </p:sp>
      <p:pic>
        <p:nvPicPr>
          <p:cNvPr id="4" name="Google Shape;77;p16">
            <a:extLst>
              <a:ext uri="{FF2B5EF4-FFF2-40B4-BE49-F238E27FC236}">
                <a16:creationId xmlns:a16="http://schemas.microsoft.com/office/drawing/2014/main" id="{B0FE1FF7-44E3-41C9-801D-0C6019770D5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84586" y="3232298"/>
            <a:ext cx="5247714" cy="1541766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3786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Circuit</a:t>
            </a:r>
            <a:endParaRPr/>
          </a:p>
        </p:txBody>
      </p:sp>
      <p:sp>
        <p:nvSpPr>
          <p:cNvPr id="65" name="Google Shape;65;p14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35244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 dirty="0"/>
              <a:t>E0, E1, E2 and VCC connected to 3V3 in series.</a:t>
            </a:r>
            <a:endParaRPr sz="1600"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 dirty="0"/>
              <a:t>VSS and WC connected to GND.</a:t>
            </a:r>
            <a:endParaRPr sz="1600"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 dirty="0"/>
              <a:t>SCL connected to PB8.</a:t>
            </a:r>
          </a:p>
          <a:p>
            <a:pPr lvl="1" indent="-330200">
              <a:spcBef>
                <a:spcPts val="0"/>
              </a:spcBef>
              <a:buClr>
                <a:srgbClr val="7F7F7F"/>
              </a:buClr>
              <a:buSzPts val="1600"/>
            </a:pPr>
            <a:r>
              <a:rPr lang="en-US" altLang="zh-TW" sz="1600" dirty="0">
                <a:solidFill>
                  <a:srgbClr val="7F7F7F"/>
                </a:solidFill>
              </a:rPr>
              <a:t>Pull up with 4.7kΩ resistor</a:t>
            </a:r>
            <a:endParaRPr sz="1600"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 dirty="0"/>
              <a:t>SDA connected to PB9.</a:t>
            </a:r>
          </a:p>
          <a:p>
            <a:pPr lvl="1" indent="-330200">
              <a:spcBef>
                <a:spcPts val="0"/>
              </a:spcBef>
              <a:buClr>
                <a:srgbClr val="7F7F7F"/>
              </a:buClr>
              <a:buSzPts val="1600"/>
            </a:pPr>
            <a:r>
              <a:rPr lang="en-US" altLang="zh-TW" sz="1600" dirty="0">
                <a:solidFill>
                  <a:srgbClr val="7F7F7F"/>
                </a:solidFill>
              </a:rPr>
              <a:t>Pull up with 4.7kΩ resistor</a:t>
            </a:r>
            <a:endParaRPr sz="1600"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 dirty="0"/>
              <a:t>UART_RX connected to PC4.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 dirty="0"/>
              <a:t>UART_TX connected to PC5.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endParaRPr sz="1600" dirty="0"/>
          </a:p>
        </p:txBody>
      </p:sp>
      <p:pic>
        <p:nvPicPr>
          <p:cNvPr id="66" name="Google Shape;6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1375" y="442850"/>
            <a:ext cx="3786000" cy="2839500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7" name="Google Shape;6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74500" y="3160063"/>
            <a:ext cx="2266803" cy="1522355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3ACFD6D-A2D0-47DA-BD1E-8A57A42BD83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58" t="9433" r="5488" b="526"/>
          <a:stretch/>
        </p:blipFill>
        <p:spPr>
          <a:xfrm>
            <a:off x="3205883" y="1182871"/>
            <a:ext cx="5827942" cy="3516719"/>
          </a:xfrm>
          <a:prstGeom prst="rect">
            <a:avLst/>
          </a:prstGeom>
        </p:spPr>
      </p:pic>
      <p:sp>
        <p:nvSpPr>
          <p:cNvPr id="78" name="Google Shape;78;p16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3786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Set the pins</a:t>
            </a:r>
            <a:endParaRPr dirty="0"/>
          </a:p>
        </p:txBody>
      </p:sp>
      <p:sp>
        <p:nvSpPr>
          <p:cNvPr id="79" name="Google Shape;79;p16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38688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 dirty="0"/>
              <a:t>PA5 (LD1)</a:t>
            </a:r>
            <a:endParaRPr sz="1600" dirty="0"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US" sz="1600" dirty="0"/>
              <a:t>TIM2_CH1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 dirty="0"/>
              <a:t>PC4</a:t>
            </a:r>
            <a:endParaRPr sz="1600" dirty="0"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 dirty="0"/>
              <a:t>USART1_TX</a:t>
            </a:r>
          </a:p>
          <a:p>
            <a:pPr lvl="0" indent="-330200">
              <a:buSzPts val="1600"/>
            </a:pPr>
            <a:r>
              <a:rPr lang="en-US" altLang="zh-TW" sz="1600" dirty="0"/>
              <a:t>PC5</a:t>
            </a:r>
          </a:p>
          <a:p>
            <a:pPr lvl="1" indent="-330200">
              <a:spcBef>
                <a:spcPts val="0"/>
              </a:spcBef>
              <a:buSzPts val="1600"/>
            </a:pPr>
            <a:r>
              <a:rPr lang="en" altLang="zh-TW" sz="1600" dirty="0"/>
              <a:t>USART1_</a:t>
            </a:r>
            <a:r>
              <a:rPr lang="en-US" altLang="zh-TW" sz="1600" dirty="0"/>
              <a:t>R</a:t>
            </a:r>
            <a:r>
              <a:rPr lang="en" altLang="zh-TW" sz="1600" dirty="0"/>
              <a:t>X</a:t>
            </a:r>
          </a:p>
          <a:p>
            <a:pPr lvl="0" indent="-330200">
              <a:buSzPts val="1600"/>
            </a:pPr>
            <a:r>
              <a:rPr lang="en-US" altLang="zh-TW" sz="1600" dirty="0"/>
              <a:t>PB9</a:t>
            </a:r>
          </a:p>
          <a:p>
            <a:pPr lvl="1" indent="-330200">
              <a:spcBef>
                <a:spcPts val="0"/>
              </a:spcBef>
              <a:buSzPts val="1600"/>
            </a:pPr>
            <a:r>
              <a:rPr lang="en-US" altLang="zh-TW" sz="1600" dirty="0"/>
              <a:t>I2C1_SDA</a:t>
            </a:r>
            <a:endParaRPr lang="en" altLang="zh-TW" sz="1600" dirty="0"/>
          </a:p>
          <a:p>
            <a:pPr lvl="0" indent="-330200">
              <a:buSzPts val="1600"/>
            </a:pPr>
            <a:r>
              <a:rPr lang="en-US" altLang="zh-TW" sz="1600" dirty="0"/>
              <a:t>PB8</a:t>
            </a:r>
          </a:p>
          <a:p>
            <a:pPr lvl="1" indent="-330200">
              <a:spcBef>
                <a:spcPts val="0"/>
              </a:spcBef>
              <a:buSzPts val="1600"/>
            </a:pPr>
            <a:r>
              <a:rPr lang="en-US" sz="1600" dirty="0"/>
              <a:t>I2C1_SCL</a:t>
            </a:r>
            <a:endParaRPr sz="1600" dirty="0"/>
          </a:p>
        </p:txBody>
      </p:sp>
    </p:spTree>
    <p:extLst>
      <p:ext uri="{BB962C8B-B14F-4D97-AF65-F5344CB8AC3E}">
        <p14:creationId xmlns:p14="http://schemas.microsoft.com/office/powerpoint/2010/main" val="11881897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3786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Enable each interface</a:t>
            </a:r>
            <a:endParaRPr/>
          </a:p>
        </p:txBody>
      </p:sp>
      <p:sp>
        <p:nvSpPr>
          <p:cNvPr id="79" name="Google Shape;79;p16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38688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 dirty="0"/>
              <a:t>TIM2</a:t>
            </a:r>
            <a:endParaRPr sz="1600" dirty="0"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 dirty="0"/>
              <a:t>Channel 1: PWM Generation CH1</a:t>
            </a:r>
            <a:endParaRPr sz="1600"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 dirty="0"/>
              <a:t>I2C</a:t>
            </a:r>
            <a:endParaRPr sz="1600" dirty="0"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 dirty="0"/>
              <a:t>Speed Mode: Fast mode</a:t>
            </a: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 dirty="0"/>
              <a:t>Speed Frequency</a:t>
            </a:r>
            <a:r>
              <a:rPr lang="en-US" sz="1600" dirty="0"/>
              <a:t>: 400kHZ</a:t>
            </a:r>
            <a:endParaRPr sz="1600"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 dirty="0"/>
              <a:t>U</a:t>
            </a:r>
            <a:r>
              <a:rPr lang="en-US" sz="1600" dirty="0"/>
              <a:t>ART</a:t>
            </a:r>
            <a:endParaRPr sz="1600" dirty="0"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 dirty="0"/>
              <a:t>Mode: Asynchronous</a:t>
            </a:r>
            <a:endParaRPr sz="1600" dirty="0"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 dirty="0"/>
              <a:t>Baud Rate: 115200 bit/s</a:t>
            </a: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 dirty="0"/>
              <a:t>Enable interrupt in NVIC</a:t>
            </a:r>
            <a:endParaRPr sz="1600" dirty="0"/>
          </a:p>
        </p:txBody>
      </p:sp>
      <p:pic>
        <p:nvPicPr>
          <p:cNvPr id="81" name="Google Shape;8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56951" y="312775"/>
            <a:ext cx="2312800" cy="196564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FA0D5F1-F32D-4B5A-8188-4987EECFE513}"/>
              </a:ext>
            </a:extLst>
          </p:cNvPr>
          <p:cNvGrpSpPr/>
          <p:nvPr/>
        </p:nvGrpSpPr>
        <p:grpSpPr>
          <a:xfrm>
            <a:off x="3962401" y="2278423"/>
            <a:ext cx="4678325" cy="2552302"/>
            <a:chOff x="3962401" y="2128899"/>
            <a:chExt cx="4952399" cy="2701826"/>
          </a:xfrm>
        </p:grpSpPr>
        <p:pic>
          <p:nvPicPr>
            <p:cNvPr id="80" name="Google Shape;80;p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495450" y="2143075"/>
              <a:ext cx="2419350" cy="26876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2" name="Google Shape;82;p1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962401" y="2128899"/>
              <a:ext cx="2533050" cy="26472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5355092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Initialize variables </a:t>
            </a:r>
            <a:r>
              <a:rPr lang="en-US" dirty="0"/>
              <a:t>and prototype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C6FEA6-2F1B-415F-9416-1A3C942C74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415" y="1723256"/>
            <a:ext cx="8021169" cy="266737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8"/>
          <p:cNvSpPr txBox="1">
            <a:spLocks noGrp="1"/>
          </p:cNvSpPr>
          <p:nvPr>
            <p:ph type="title"/>
          </p:nvPr>
        </p:nvSpPr>
        <p:spPr>
          <a:xfrm>
            <a:off x="311699" y="555600"/>
            <a:ext cx="5040021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Callback functions </a:t>
            </a:r>
            <a:r>
              <a:rPr lang="en-US" dirty="0"/>
              <a:t>for UART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2BBF3A-0A96-4983-96C7-3F95B1E09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673" y="2336433"/>
            <a:ext cx="8428653" cy="149576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4C0BF86-9354-48E8-95CC-BBFAB869C4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5232" y="1311300"/>
            <a:ext cx="2854873" cy="37501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DD93B87-7668-4C9F-8931-E603BD02C7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8605" y="1311299"/>
            <a:ext cx="3698758" cy="3750129"/>
          </a:xfrm>
          <a:prstGeom prst="rect">
            <a:avLst/>
          </a:prstGeom>
        </p:spPr>
      </p:pic>
      <p:sp>
        <p:nvSpPr>
          <p:cNvPr id="11" name="Google Shape;99;p19">
            <a:extLst>
              <a:ext uri="{FF2B5EF4-FFF2-40B4-BE49-F238E27FC236}">
                <a16:creationId xmlns:a16="http://schemas.microsoft.com/office/drawing/2014/main" id="{91665FC1-BC5A-418B-846C-9EAF820AE03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3786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Other custom functions</a:t>
            </a:r>
            <a:endParaRPr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Plum">
  <a:themeElements>
    <a:clrScheme name="Plum">
      <a:dk1>
        <a:srgbClr val="611BB8"/>
      </a:dk1>
      <a:lt1>
        <a:srgbClr val="FFFFFF"/>
      </a:lt1>
      <a:dk2>
        <a:srgbClr val="000000"/>
      </a:dk2>
      <a:lt2>
        <a:srgbClr val="7F7F7F"/>
      </a:lt2>
      <a:accent1>
        <a:srgbClr val="333333"/>
      </a:accent1>
      <a:accent2>
        <a:srgbClr val="5E2B97"/>
      </a:accent2>
      <a:accent3>
        <a:srgbClr val="7E57C2"/>
      </a:accent3>
      <a:accent4>
        <a:srgbClr val="C77025"/>
      </a:accent4>
      <a:accent5>
        <a:srgbClr val="009688"/>
      </a:accent5>
      <a:accent6>
        <a:srgbClr val="FFD600"/>
      </a:accent6>
      <a:hlink>
        <a:srgbClr val="009688"/>
      </a:hlink>
      <a:folHlink>
        <a:srgbClr val="00968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7361</TotalTime>
  <Words>766</Words>
  <Application>Microsoft Office PowerPoint</Application>
  <PresentationFormat>On-screen Show (16:9)</PresentationFormat>
  <Paragraphs>151</Paragraphs>
  <Slides>39</Slides>
  <Notes>39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3" baseType="lpstr">
      <vt:lpstr>Raleway</vt:lpstr>
      <vt:lpstr>Source Sans Pro</vt:lpstr>
      <vt:lpstr>Arial</vt:lpstr>
      <vt:lpstr>Plum</vt:lpstr>
      <vt:lpstr>Final Presentation</vt:lpstr>
      <vt:lpstr>Final integration</vt:lpstr>
      <vt:lpstr>Implementation</vt:lpstr>
      <vt:lpstr>Circuit</vt:lpstr>
      <vt:lpstr>Set the pins</vt:lpstr>
      <vt:lpstr>Enable each interface</vt:lpstr>
      <vt:lpstr>Initialize variables and prototype</vt:lpstr>
      <vt:lpstr>Callback functions for UART</vt:lpstr>
      <vt:lpstr>Other custom functions</vt:lpstr>
      <vt:lpstr>Other custom functions</vt:lpstr>
      <vt:lpstr>Other custom functions</vt:lpstr>
      <vt:lpstr>Main</vt:lpstr>
      <vt:lpstr>Results</vt:lpstr>
      <vt:lpstr>Thank you for your listening</vt:lpstr>
      <vt:lpstr>Extra</vt:lpstr>
      <vt:lpstr>I2C simulation</vt:lpstr>
      <vt:lpstr>Implementation</vt:lpstr>
      <vt:lpstr>Circuit</vt:lpstr>
      <vt:lpstr>Enable each interface</vt:lpstr>
      <vt:lpstr>Set the pins</vt:lpstr>
      <vt:lpstr>Initialize variables</vt:lpstr>
      <vt:lpstr>Delay (using Timer)</vt:lpstr>
      <vt:lpstr>Set SDA Directions</vt:lpstr>
      <vt:lpstr>Set SCL/SDA and Read SDA pin</vt:lpstr>
      <vt:lpstr>I2C Start/Stop Routine</vt:lpstr>
      <vt:lpstr>Wait ACK</vt:lpstr>
      <vt:lpstr>Send ACK/NACK</vt:lpstr>
      <vt:lpstr>Send a byte of data</vt:lpstr>
      <vt:lpstr>Read a byte of data</vt:lpstr>
      <vt:lpstr>Write an array of data through I2C</vt:lpstr>
      <vt:lpstr>Read an array of data from I2C</vt:lpstr>
      <vt:lpstr>Main</vt:lpstr>
      <vt:lpstr>Result</vt:lpstr>
      <vt:lpstr>Protocols</vt:lpstr>
      <vt:lpstr>General-purpose input/output (GPIO)</vt:lpstr>
      <vt:lpstr>Timer</vt:lpstr>
      <vt:lpstr>Analog Digital Converter (ADC)</vt:lpstr>
      <vt:lpstr>Universal Asynchronous Receiver/Transmitter (UART)</vt:lpstr>
      <vt:lpstr>Inter-Integrated Circuit (I2C)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Week 5 Presentation</dc:title>
  <cp:lastModifiedBy>Noah Lin/WHQ/Wistron</cp:lastModifiedBy>
  <cp:revision>30</cp:revision>
  <dcterms:modified xsi:type="dcterms:W3CDTF">2022-08-23T06:12:45Z</dcterms:modified>
</cp:coreProperties>
</file>